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3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1945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Calibri"/>
              </a:rPr>
              <a:t>Total LandCare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38328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0">
                <a:solidFill>
                  <a:srgbClr val="7AB648"/>
                </a:solidFill>
                <a:latin typeface="Calibri"/>
              </a:rPr>
              <a:t>Prosperous Communities on Healthy Lands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76072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D9E4DC"/>
                </a:solidFill>
                <a:latin typeface="Calibri"/>
              </a:rPr>
              <a:t>Programme highlights · July 2023 – June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5D3A"/>
                </a:solidFill>
                <a:latin typeface="Calibri"/>
              </a:rPr>
              <a:t>Climate-Smart Agriculture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94560"/>
            <a:ext cx="3383280" cy="3108960"/>
          </a:xfrm>
          <a:prstGeom prst="roundRect">
            <a:avLst/>
          </a:prstGeom>
          <a:solidFill>
            <a:srgbClr val="1F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29,680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farmers practising conservation agriculture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2194560"/>
            <a:ext cx="3383280" cy="3108960"/>
          </a:xfrm>
          <a:prstGeom prst="roundRect">
            <a:avLst/>
          </a:prstGeom>
          <a:solidFill>
            <a:srgbClr val="B77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10,547 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under conservation agriculture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194560"/>
            <a:ext cx="3383280" cy="3108960"/>
          </a:xfrm>
          <a:prstGeom prst="roundRect">
            <a:avLst/>
          </a:prstGeom>
          <a:solidFill>
            <a:srgbClr val="143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30,780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farmers trained in manure making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5D3A"/>
                </a:solidFill>
                <a:latin typeface="Calibri"/>
              </a:rPr>
              <a:t>Land &amp; Carbon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94560"/>
            <a:ext cx="3383280" cy="3108960"/>
          </a:xfrm>
          <a:prstGeom prst="roundRect">
            <a:avLst/>
          </a:prstGeom>
          <a:solidFill>
            <a:srgbClr val="1F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2.56M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trees planted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2194560"/>
            <a:ext cx="3383280" cy="3108960"/>
          </a:xfrm>
          <a:prstGeom prst="roundRect">
            <a:avLst/>
          </a:prstGeom>
          <a:solidFill>
            <a:srgbClr val="B77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3,761 ha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under natural regeneration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194560"/>
            <a:ext cx="3383280" cy="3108960"/>
          </a:xfrm>
          <a:prstGeom prst="roundRect">
            <a:avLst/>
          </a:prstGeom>
          <a:solidFill>
            <a:srgbClr val="143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32,156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households with cookstoves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2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F5D3A"/>
                </a:solidFill>
                <a:latin typeface="Calibri"/>
              </a:rPr>
              <a:t>Food, Nutrition &amp; Markets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94560"/>
            <a:ext cx="3383280" cy="3108960"/>
          </a:xfrm>
          <a:prstGeom prst="roundRect">
            <a:avLst/>
          </a:prstGeom>
          <a:solidFill>
            <a:srgbClr val="1F5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4,406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backyard gardens established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2194560"/>
            <a:ext cx="3383280" cy="3108960"/>
          </a:xfrm>
          <a:prstGeom prst="roundRect">
            <a:avLst/>
          </a:prstGeom>
          <a:solidFill>
            <a:srgbClr val="B77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34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1,931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34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households with rehabilitated water points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194560"/>
            <a:ext cx="3383280" cy="3108960"/>
          </a:xfrm>
          <a:prstGeom prst="roundRect">
            <a:avLst/>
          </a:prstGeom>
          <a:solidFill>
            <a:srgbClr val="143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1040" y="274320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3,274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3931920"/>
            <a:ext cx="283464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EAF2EC"/>
                </a:solidFill>
                <a:latin typeface="Calibri"/>
              </a:rPr>
              <a:t>VSLAs supported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